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256" r:id="rId3"/>
    <p:sldId id="270" r:id="rId4"/>
    <p:sldId id="261" r:id="rId5"/>
    <p:sldId id="264" r:id="rId6"/>
    <p:sldId id="271" r:id="rId7"/>
    <p:sldId id="282" r:id="rId8"/>
    <p:sldId id="263" r:id="rId9"/>
    <p:sldId id="259" r:id="rId10"/>
    <p:sldId id="269" r:id="rId11"/>
    <p:sldId id="258" r:id="rId12"/>
    <p:sldId id="272" r:id="rId13"/>
    <p:sldId id="284" r:id="rId14"/>
    <p:sldId id="273" r:id="rId15"/>
    <p:sldId id="267" r:id="rId16"/>
    <p:sldId id="274" r:id="rId17"/>
    <p:sldId id="283" r:id="rId18"/>
    <p:sldId id="280" r:id="rId19"/>
    <p:sldId id="281" r:id="rId20"/>
    <p:sldId id="279" r:id="rId21"/>
    <p:sldId id="276" r:id="rId22"/>
    <p:sldId id="278" r:id="rId23"/>
    <p:sldId id="26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7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AD41D-15AE-489F-85AB-3FF5198A98A5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6F35-DDB1-40C7-BE27-5030CC262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4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Clear shadow </a:t>
            </a:r>
            <a:r>
              <a:rPr lang="en-US" dirty="0" err="1" smtClean="0"/>
              <a:t>fromt</a:t>
            </a:r>
            <a:r>
              <a:rPr lang="en-US" dirty="0" smtClean="0"/>
              <a:t>, transition top to bottom in evening, bottom to top in morning, there are some residual warm</a:t>
            </a:r>
            <a:r>
              <a:rPr lang="en-US" baseline="0" dirty="0" smtClean="0"/>
              <a:t> upward motions after the passing of the shadow front, you can see the formation of a cold pool, horizontal streaks investigated later, there is an apparent strong advection that can be seen in the </a:t>
            </a:r>
            <a:r>
              <a:rPr lang="en-US" baseline="0" dirty="0" err="1" smtClean="0"/>
              <a:t>dTdt</a:t>
            </a:r>
            <a:r>
              <a:rPr lang="en-US" baseline="0" dirty="0" smtClean="0"/>
              <a:t> of each range location,  this advection is in the proper sign for energy balance closure, both day and night.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6F35-DDB1-40C7-BE27-5030CC2620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both stable in the slope normal direction, but also stable in elevation, how does this effect the actual flow?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6F35-DDB1-40C7-BE27-5030CC2620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3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6F35-DDB1-40C7-BE27-5030CC2620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2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3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9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5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4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5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5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1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2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1347-4F8E-45F9-999B-E298A847E549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CA970-963E-42D9-8927-639EC606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2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44530" r="41998" b="6439"/>
          <a:stretch>
            <a:fillRect/>
          </a:stretch>
        </p:blipFill>
        <p:spPr bwMode="auto">
          <a:xfrm>
            <a:off x="4899589" y="3581400"/>
            <a:ext cx="4092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622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temperature gradient and transition timescales as a function of topography in complex terrain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2667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Chad Higgins, Kellie Vache, Chadi Sayde, Sebastian Hoch, and Eric Pardyjak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33218"/>
            <a:ext cx="9429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67363"/>
            <a:ext cx="9906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10" y="5334000"/>
            <a:ext cx="13843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78954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8"/>
          <a:stretch/>
        </p:blipFill>
        <p:spPr>
          <a:xfrm>
            <a:off x="5334000" y="571501"/>
            <a:ext cx="37338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3989032"/>
            <a:ext cx="4724400" cy="29256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971800" y="2667000"/>
            <a:ext cx="304800" cy="2362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3400" y="1676400"/>
            <a:ext cx="3584988" cy="342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86400" y="3989032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Micro-topography has a dramatic influence on drainage flows, all of these features are not visible on a 10m DEM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78954" cy="4038600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66" y="3919083"/>
            <a:ext cx="3671389" cy="275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1"/>
          <a:stretch/>
        </p:blipFill>
        <p:spPr>
          <a:xfrm flipH="1">
            <a:off x="152400" y="4003767"/>
            <a:ext cx="3645247" cy="270766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762000" y="3309934"/>
            <a:ext cx="126209" cy="17954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304800" y="5029200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31966" y="3359094"/>
            <a:ext cx="1692345" cy="2062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6710261" y="6444025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133600" y="5257800"/>
            <a:ext cx="228600" cy="2286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54" y="590075"/>
            <a:ext cx="3692025" cy="2769019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7475514" y="3130494"/>
            <a:ext cx="228600" cy="2286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60" y="3924300"/>
            <a:ext cx="4724400" cy="292563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78954" cy="4038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438400" y="2667000"/>
            <a:ext cx="762000" cy="2379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29119"/>
            <a:ext cx="3760660" cy="282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7239000" y="2819400"/>
            <a:ext cx="381000" cy="1579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38800" y="137191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43354" y="2515853"/>
            <a:ext cx="113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84519" y="533400"/>
            <a:ext cx="3154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Contributing area, and thus the relative spatial positioning is a major factor in these flows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6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explanatory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Slope</a:t>
            </a:r>
          </a:p>
          <a:p>
            <a:r>
              <a:rPr lang="en-US" dirty="0" smtClean="0"/>
              <a:t>Elevation</a:t>
            </a:r>
          </a:p>
          <a:p>
            <a:r>
              <a:rPr lang="en-US" dirty="0" smtClean="0"/>
              <a:t>Relative positioning?</a:t>
            </a:r>
          </a:p>
          <a:p>
            <a:r>
              <a:rPr lang="en-US" dirty="0" smtClean="0"/>
              <a:t>Contributing area?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560646" cy="31132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76300" y="192405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6300" y="2514600"/>
            <a:ext cx="1638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57200" y="3276600"/>
            <a:ext cx="3733800" cy="76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492373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Hypothesis stage at this point, can verify if u* is a function of range during the day, need higher resolution DEM to compute drainage areas at night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00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2689640"/>
            <a:ext cx="8229600" cy="41618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343944"/>
            <a:ext cx="3124200" cy="234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6800" y="914400"/>
            <a:ext cx="20574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67400" y="1981200"/>
            <a:ext cx="0" cy="4572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62600" y="216504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95800" y="3276600"/>
            <a:ext cx="148046" cy="162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495800" y="2057400"/>
            <a:ext cx="381000" cy="12192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48200" y="2009775"/>
            <a:ext cx="2286000" cy="14192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34200" y="1516792"/>
            <a:ext cx="6858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1135792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47419" y="1205463"/>
                <a:ext cx="687561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419" y="1205463"/>
                <a:ext cx="687561" cy="526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447419" y="45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134980" y="412240"/>
            <a:ext cx="95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447419" y="228600"/>
            <a:ext cx="0" cy="68580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00800" y="718066"/>
            <a:ext cx="0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15" y="425790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Assume a functional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76797"/>
            <a:ext cx="4575495" cy="343535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35" y="2323328"/>
            <a:ext cx="6028065" cy="45259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00600" y="1905001"/>
                <a:ext cx="4087815" cy="451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905001"/>
                <a:ext cx="4087815" cy="4510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9600" y="528290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 with nonlinear least squares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33600" y="4876800"/>
            <a:ext cx="2518095" cy="8818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" y="3657600"/>
            <a:ext cx="250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shadow front as starting time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56887" y="1066800"/>
            <a:ext cx="200513" cy="26252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5964" y="838200"/>
            <a:ext cx="871179" cy="2853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45" y="685800"/>
            <a:ext cx="4042955" cy="30355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685800"/>
            <a:ext cx="4034245" cy="3028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1200" y="533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timescale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519499"/>
            <a:ext cx="28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 rate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44" y="3714772"/>
            <a:ext cx="4042954" cy="3035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7" y="3714772"/>
            <a:ext cx="4034246" cy="30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6171"/>
            <a:ext cx="8229600" cy="416182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3943997" cy="296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137" y="187006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9 2012, z=0.5m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184148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 sky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6171"/>
            <a:ext cx="8229600" cy="41618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834"/>
            <a:ext cx="3962400" cy="2975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752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14 2012, z=0.5m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184148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 sky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49" y="0"/>
            <a:ext cx="3894465" cy="29240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0" y="2679407"/>
            <a:ext cx="8262745" cy="4178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981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15 2012, z=0.5m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43003" y="175607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Clouds, but apparent shadow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337"/>
            <a:ext cx="8736554" cy="5410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74" y="2891202"/>
            <a:ext cx="3504451" cy="262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42008" r="8224" b="42099"/>
          <a:stretch/>
        </p:blipFill>
        <p:spPr>
          <a:xfrm>
            <a:off x="0" y="5943600"/>
            <a:ext cx="9144000" cy="92437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334000" y="2438400"/>
            <a:ext cx="609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44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" y="2696171"/>
            <a:ext cx="8229600" cy="41618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3958098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133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14 2012, z=0.5m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3003" y="175607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Clouds, but apparent shadow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6171"/>
            <a:ext cx="8229600" cy="41618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502" y="23949"/>
            <a:ext cx="3996995" cy="3001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133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11 2012, z=0.5m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3003" y="175607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Clouds, but no apparent shadow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4474"/>
            <a:ext cx="8229600" cy="41618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3962400" cy="2975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133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13 2012, z=0.5m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1639871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Hypothesis: energy balance closure is better on this day.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60542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Clouds, but no apparent shadow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7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Micro-topography has high impact on nighttime temperature and air drainage and temperature gradient</a:t>
            </a:r>
          </a:p>
          <a:p>
            <a:r>
              <a:rPr lang="en-US" dirty="0" smtClean="0"/>
              <a:t>Slope has a greater impact on daytime temperature gradients, but spatial disposition plays a equally important role</a:t>
            </a:r>
          </a:p>
          <a:p>
            <a:r>
              <a:rPr lang="en-US" dirty="0" smtClean="0"/>
              <a:t>The daytime temperature gradient begins to vanish ad we go farther up the hill</a:t>
            </a:r>
          </a:p>
          <a:p>
            <a:r>
              <a:rPr lang="en-US" dirty="0" smtClean="0"/>
              <a:t>The onset timescale of the temperature transition is impacted heavily by local slope</a:t>
            </a:r>
          </a:p>
          <a:p>
            <a:r>
              <a:rPr lang="en-US" dirty="0" smtClean="0"/>
              <a:t>The cooling rate is more impacted by the spatial positioning</a:t>
            </a:r>
          </a:p>
          <a:p>
            <a:r>
              <a:rPr lang="en-US" dirty="0" smtClean="0"/>
              <a:t>Advection always has the proper sign in complex topography for the thermal driven flows</a:t>
            </a:r>
          </a:p>
          <a:p>
            <a:r>
              <a:rPr lang="en-US" dirty="0" smtClean="0"/>
              <a:t>If there is no observable shadow front, the evening transition occurs in the opposite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" y="0"/>
            <a:ext cx="9144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62600" y="2667000"/>
            <a:ext cx="3372395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1.5mm white multimode fiber optic cable</a:t>
            </a:r>
          </a:p>
          <a:p>
            <a:r>
              <a:rPr lang="en-US" dirty="0" smtClean="0"/>
              <a:t>Oryx DTS unit, 1m, 2 minute resolution</a:t>
            </a:r>
          </a:p>
          <a:p>
            <a:r>
              <a:rPr lang="en-US" dirty="0"/>
              <a:t>4</a:t>
            </a:r>
            <a:r>
              <a:rPr lang="en-US" dirty="0" smtClean="0"/>
              <a:t>km sample range</a:t>
            </a:r>
          </a:p>
          <a:p>
            <a:r>
              <a:rPr lang="en-US" dirty="0" smtClean="0"/>
              <a:t>Double ended measurement, 2 calibration baths</a:t>
            </a:r>
          </a:p>
          <a:p>
            <a:r>
              <a:rPr lang="en-US" dirty="0" smtClean="0"/>
              <a:t>~100m total elevation gain</a:t>
            </a:r>
          </a:p>
          <a:p>
            <a:r>
              <a:rPr lang="en-US" dirty="0" smtClean="0"/>
              <a:t>Wild horses dragged the experiment away, twice!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3364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2475" y="4038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0.5m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-562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Experiment specifics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95600" y="6036673"/>
            <a:ext cx="3048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057400" y="5748746"/>
            <a:ext cx="381000" cy="575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895600" y="4891768"/>
            <a:ext cx="409303" cy="670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83428" y="5134979"/>
            <a:ext cx="336369" cy="732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88574" y="6216134"/>
            <a:ext cx="256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Channel 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8949" y="4572000"/>
            <a:ext cx="256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Channel 2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15s later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399" y="3179802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 you</a:t>
            </a:r>
          </a:p>
          <a:p>
            <a:r>
              <a:rPr lang="en-US" sz="2800" dirty="0" smtClean="0"/>
              <a:t> CTEMPS.org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89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r="2929"/>
          <a:stretch/>
        </p:blipFill>
        <p:spPr>
          <a:xfrm>
            <a:off x="0" y="1327666"/>
            <a:ext cx="9144000" cy="4953000"/>
          </a:xfrm>
        </p:spPr>
      </p:pic>
      <p:sp>
        <p:nvSpPr>
          <p:cNvPr id="2" name="TextBox 1"/>
          <p:cNvSpPr txBox="1"/>
          <p:nvPr/>
        </p:nvSpPr>
        <p:spPr>
          <a:xfrm>
            <a:off x="2743200" y="95833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 9 2012, z=0.5m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4200" y="1676400"/>
            <a:ext cx="304800" cy="419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44937" y="1674223"/>
            <a:ext cx="304800" cy="419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Calibrated data, distance time slice at one height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67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7848600" cy="5357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42008" r="8224" b="42099"/>
          <a:stretch/>
        </p:blipFill>
        <p:spPr>
          <a:xfrm>
            <a:off x="0" y="5943600"/>
            <a:ext cx="9144000" cy="9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4624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0"/>
            <a:ext cx="52578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Prandtl</a:t>
            </a:r>
            <a:r>
              <a:rPr lang="en-US" sz="3600" dirty="0" smtClean="0"/>
              <a:t> 1942 theory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46" y="4015830"/>
            <a:ext cx="3683954" cy="27659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6174" y="5115786"/>
                <a:ext cx="1674626" cy="37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dirty="0" smtClean="0">
                    <a:sym typeface="Symbol" panose="05050102010706020507" pitchFamily="18" charset="2"/>
                  </a:rPr>
                  <a:t></a:t>
                </a:r>
                <a:r>
                  <a:rPr lang="en-US" dirty="0" smtClean="0">
                    <a:sym typeface="Symbol" panose="05050102010706020507" pitchFamily="18" charset="2"/>
                  </a:rPr>
                  <a:t>T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𝑥𝑝</m:t>
                        </m:r>
                      </m:fName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174" y="5115786"/>
                <a:ext cx="1674626" cy="370614"/>
              </a:xfrm>
              <a:prstGeom prst="rect">
                <a:avLst/>
              </a:prstGeom>
              <a:blipFill rotWithShape="0">
                <a:blip r:embed="rId4"/>
                <a:stretch>
                  <a:fillRect l="-8364" t="-14754" r="-1818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17588" y="4876800"/>
                <a:ext cx="1530612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588" y="4876800"/>
                <a:ext cx="1530612" cy="818366"/>
              </a:xfrm>
              <a:prstGeom prst="rect">
                <a:avLst/>
              </a:prstGeom>
              <a:blipFill rotWithShape="0">
                <a:blip r:embed="rId5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400" y="5843200"/>
                <a:ext cx="150425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843200"/>
                <a:ext cx="1504258" cy="526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60695" y="228600"/>
                <a:ext cx="8971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695" y="228600"/>
                <a:ext cx="897105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74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9" y="3721141"/>
            <a:ext cx="4177937" cy="3136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9" y="609600"/>
            <a:ext cx="4177935" cy="3136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62" y="3721140"/>
            <a:ext cx="4177938" cy="3136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4" y="609598"/>
            <a:ext cx="4177939" cy="3136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4249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4249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night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7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explanatory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Slope</a:t>
            </a:r>
          </a:p>
          <a:p>
            <a:r>
              <a:rPr lang="en-US" dirty="0" smtClean="0"/>
              <a:t>Elevation</a:t>
            </a:r>
          </a:p>
          <a:p>
            <a:r>
              <a:rPr lang="en-US" dirty="0" smtClean="0"/>
              <a:t>Relative positioning?</a:t>
            </a:r>
          </a:p>
          <a:p>
            <a:r>
              <a:rPr lang="en-US" dirty="0" smtClean="0"/>
              <a:t>Contributing area?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560646" cy="31132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76300" y="192405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6300" y="2514600"/>
            <a:ext cx="1638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520875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DEM not sufficient, but we can look at Google earth Photos and on-the-ground photos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373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1"/>
            <a:ext cx="5378954" cy="4038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1"/>
          <a:stretch/>
        </p:blipFill>
        <p:spPr>
          <a:xfrm flipH="1">
            <a:off x="152400" y="4003767"/>
            <a:ext cx="3645247" cy="270766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625"/>
          <a:stretch/>
        </p:blipFill>
        <p:spPr>
          <a:xfrm flipH="1">
            <a:off x="4800599" y="4003767"/>
            <a:ext cx="3782460" cy="2707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-2547" r="10566" b="2547"/>
          <a:stretch/>
        </p:blipFill>
        <p:spPr>
          <a:xfrm flipH="1">
            <a:off x="5382659" y="679508"/>
            <a:ext cx="3200400" cy="267958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62000" y="3359094"/>
            <a:ext cx="152400" cy="1817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31966" y="3359094"/>
            <a:ext cx="1692345" cy="2062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97401" y="3200400"/>
            <a:ext cx="5294428" cy="1975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793966" y="2062311"/>
            <a:ext cx="5263298" cy="9539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4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6499</TotalTime>
  <Words>523</Words>
  <Application>Microsoft Office PowerPoint</Application>
  <PresentationFormat>On-screen Show (4:3)</PresentationFormat>
  <Paragraphs>78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Symbol</vt:lpstr>
      <vt:lpstr>Office Theme</vt:lpstr>
      <vt:lpstr>The temperature gradient and transition timescales as a function of topography in complex terrain </vt:lpstr>
      <vt:lpstr>PowerPoint Presentation</vt:lpstr>
      <vt:lpstr>PowerPoint Presentation</vt:lpstr>
      <vt:lpstr>PowerPoint Presentation</vt:lpstr>
      <vt:lpstr>PowerPoint Presentation</vt:lpstr>
      <vt:lpstr>Prandtl 1942 theory</vt:lpstr>
      <vt:lpstr>PowerPoint Presentation</vt:lpstr>
      <vt:lpstr>Search for explanatory variables</vt:lpstr>
      <vt:lpstr>PowerPoint Presentation</vt:lpstr>
      <vt:lpstr>PowerPoint Presentation</vt:lpstr>
      <vt:lpstr>PowerPoint Presentation</vt:lpstr>
      <vt:lpstr>PowerPoint Presentation</vt:lpstr>
      <vt:lpstr>Search for explanatory variables</vt:lpstr>
      <vt:lpstr>PowerPoint Presentation</vt:lpstr>
      <vt:lpstr>Assume a functional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Higgins</dc:creator>
  <cp:lastModifiedBy>higginch</cp:lastModifiedBy>
  <cp:revision>46</cp:revision>
  <dcterms:created xsi:type="dcterms:W3CDTF">2013-12-02T16:12:16Z</dcterms:created>
  <dcterms:modified xsi:type="dcterms:W3CDTF">2013-12-09T21:28:30Z</dcterms:modified>
</cp:coreProperties>
</file>